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1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C4EA26-B79A-458F-854D-B032D07C6CF6}" type="datetimeFigureOut">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276182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C4EA26-B79A-458F-854D-B032D07C6CF6}" type="datetimeFigureOut">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1112551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C4EA26-B79A-458F-854D-B032D07C6CF6}" type="datetimeFigureOut">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2120655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C4EA26-B79A-458F-854D-B032D07C6CF6}" type="datetimeFigureOut">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3281573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C4EA26-B79A-458F-854D-B032D07C6CF6}" type="datetimeFigureOut">
              <a:rPr lang="en-US" smtClean="0"/>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394575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C4EA26-B79A-458F-854D-B032D07C6CF6}" type="datetimeFigureOut">
              <a:rPr lang="en-US" smtClean="0"/>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234226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C4EA26-B79A-458F-854D-B032D07C6CF6}" type="datetimeFigureOut">
              <a:rPr lang="en-US" smtClean="0"/>
              <a:t>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2360438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C4EA26-B79A-458F-854D-B032D07C6CF6}" type="datetimeFigureOut">
              <a:rPr lang="en-US" smtClean="0"/>
              <a:t>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405918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4EA26-B79A-458F-854D-B032D07C6CF6}" type="datetimeFigureOut">
              <a:rPr lang="en-US" smtClean="0"/>
              <a:t>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177018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C4EA26-B79A-458F-854D-B032D07C6CF6}" type="datetimeFigureOut">
              <a:rPr lang="en-US" smtClean="0"/>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98962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C4EA26-B79A-458F-854D-B032D07C6CF6}" type="datetimeFigureOut">
              <a:rPr lang="en-US" smtClean="0"/>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9D6ECB-D75D-49CB-84E6-1D6327101DA6}" type="slidenum">
              <a:rPr lang="en-US" smtClean="0"/>
              <a:t>‹#›</a:t>
            </a:fld>
            <a:endParaRPr lang="en-US"/>
          </a:p>
        </p:txBody>
      </p:sp>
    </p:spTree>
    <p:extLst>
      <p:ext uri="{BB962C8B-B14F-4D97-AF65-F5344CB8AC3E}">
        <p14:creationId xmlns:p14="http://schemas.microsoft.com/office/powerpoint/2010/main" val="1919498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4EA26-B79A-458F-854D-B032D07C6CF6}" type="datetimeFigureOut">
              <a:rPr lang="en-US" smtClean="0"/>
              <a:t>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D6ECB-D75D-49CB-84E6-1D6327101DA6}" type="slidenum">
              <a:rPr lang="en-US" smtClean="0"/>
              <a:t>‹#›</a:t>
            </a:fld>
            <a:endParaRPr lang="en-US"/>
          </a:p>
        </p:txBody>
      </p:sp>
    </p:spTree>
    <p:extLst>
      <p:ext uri="{BB962C8B-B14F-4D97-AF65-F5344CB8AC3E}">
        <p14:creationId xmlns:p14="http://schemas.microsoft.com/office/powerpoint/2010/main" val="874440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500438"/>
            <a:ext cx="7315200" cy="1295400"/>
          </a:xfrm>
          <a:prstGeom prst="rect">
            <a:avLst/>
          </a:prstGeom>
          <a:gradFill flip="none" rotWithShape="1">
            <a:gsLst>
              <a:gs pos="50000">
                <a:schemeClr val="tx2">
                  <a:lumMod val="50000"/>
                </a:schemeClr>
              </a:gs>
              <a:gs pos="98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Box 5"/>
          <p:cNvSpPr txBox="1">
            <a:spLocks noChangeArrowheads="1"/>
          </p:cNvSpPr>
          <p:nvPr/>
        </p:nvSpPr>
        <p:spPr bwMode="auto">
          <a:xfrm>
            <a:off x="762000" y="3429000"/>
            <a:ext cx="4191000" cy="1015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CC66"/>
                </a:solidFill>
                <a:effectLst/>
                <a:latin typeface="Calibri" pitchFamily="34" charset="0"/>
                <a:cs typeface="Arial" pitchFamily="34" charset="0"/>
              </a:rPr>
              <a:t>Mentoring the mentors workshop for HIV researchers</a:t>
            </a:r>
            <a:r>
              <a:rPr kumimoji="0" lang="en-US" sz="2000" b="1" i="0" u="none" strike="noStrike" cap="none" normalizeH="0" baseline="0" dirty="0" smtClean="0">
                <a:ln>
                  <a:noFill/>
                </a:ln>
                <a:solidFill>
                  <a:srgbClr val="FFCC66"/>
                </a:solidFill>
                <a:effectLst/>
                <a:latin typeface="Times New Roman" pitchFamily="18" charset="0"/>
                <a:cs typeface="Arial" pitchFamily="34" charset="0"/>
              </a:rPr>
              <a:t/>
            </a:r>
            <a:br>
              <a:rPr kumimoji="0" lang="en-US" sz="2000" b="1" i="0" u="none" strike="noStrike" cap="none" normalizeH="0" baseline="0" dirty="0" smtClean="0">
                <a:ln>
                  <a:noFill/>
                </a:ln>
                <a:solidFill>
                  <a:srgbClr val="FFCC66"/>
                </a:solidFill>
                <a:effectLst/>
                <a:latin typeface="Times New Roman" pitchFamily="18" charset="0"/>
                <a:cs typeface="Arial" pitchFamily="34" charset="0"/>
              </a:rPr>
            </a:br>
            <a:r>
              <a:rPr kumimoji="0" lang="en-US" sz="2000" b="1" i="0" u="none" strike="noStrike" cap="none" normalizeH="0" baseline="0" dirty="0" smtClean="0">
                <a:ln>
                  <a:noFill/>
                </a:ln>
                <a:solidFill>
                  <a:srgbClr val="FFCC66"/>
                </a:solidFill>
                <a:effectLst/>
                <a:latin typeface="Calibri" pitchFamily="34" charset="0"/>
                <a:cs typeface="Arial" pitchFamily="34" charset="0"/>
              </a:rPr>
              <a:t>January 23-24, 2017, San Francisco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 Box 4"/>
          <p:cNvSpPr txBox="1">
            <a:spLocks noChangeArrowheads="1"/>
          </p:cNvSpPr>
          <p:nvPr/>
        </p:nvSpPr>
        <p:spPr bwMode="auto">
          <a:xfrm>
            <a:off x="761999" y="4513263"/>
            <a:ext cx="7315200" cy="287337"/>
          </a:xfrm>
          <a:prstGeom prst="rect">
            <a:avLst/>
          </a:prstGeom>
          <a:solidFill>
            <a:srgbClr val="320000"/>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1" u="none" strike="noStrike" cap="none" normalizeH="0" baseline="0" dirty="0" smtClean="0">
                <a:ln>
                  <a:noFill/>
                </a:ln>
                <a:solidFill>
                  <a:srgbClr val="FFFFCC"/>
                </a:solidFill>
                <a:effectLst/>
                <a:latin typeface="Calibri" pitchFamily="34" charset="0"/>
                <a:cs typeface="Arial" pitchFamily="34" charset="0"/>
              </a:rPr>
              <a:t>For mentors interested in nurturing early career investigators from diverse backgrounds in HIV research</a:t>
            </a:r>
            <a:endParaRPr kumimoji="0" lang="en-US" sz="1200" b="0" i="0" u="none" strike="noStrike" cap="none" normalizeH="0" baseline="0" dirty="0" smtClean="0">
              <a:ln>
                <a:noFill/>
              </a:ln>
              <a:solidFill>
                <a:srgbClr val="FFFFCC"/>
              </a:solidFill>
              <a:effectLst/>
              <a:latin typeface="Arial" pitchFamily="34" charset="0"/>
              <a:cs typeface="Arial" pitchFamily="34" charset="0"/>
            </a:endParaRPr>
          </a:p>
        </p:txBody>
      </p:sp>
      <p:pic>
        <p:nvPicPr>
          <p:cNvPr id="5" name="Picture 4"/>
          <p:cNvPicPr/>
          <p:nvPr/>
        </p:nvPicPr>
        <p:blipFill>
          <a:blip r:embed="rId2" cstate="print"/>
          <a:srcRect/>
          <a:stretch>
            <a:fillRect/>
          </a:stretch>
        </p:blipFill>
        <p:spPr bwMode="auto">
          <a:xfrm>
            <a:off x="4571998" y="3810000"/>
            <a:ext cx="1295851" cy="609600"/>
          </a:xfrm>
          <a:prstGeom prst="rect">
            <a:avLst/>
          </a:prstGeom>
          <a:noFill/>
          <a:ln w="9525">
            <a:noFill/>
            <a:miter lim="800000"/>
            <a:headEnd/>
            <a:tailEnd/>
          </a:ln>
        </p:spPr>
      </p:pic>
      <p:pic>
        <p:nvPicPr>
          <p:cNvPr id="6" name="Picture 12" descr="http://www.scienceplug.com/wp-content/uploads/2013/02/NIHlogo.jpg"/>
          <p:cNvPicPr>
            <a:picLocks noChangeAspect="1" noChangeArrowheads="1"/>
          </p:cNvPicPr>
          <p:nvPr/>
        </p:nvPicPr>
        <p:blipFill>
          <a:blip r:embed="rId3" cstate="print"/>
          <a:srcRect/>
          <a:stretch>
            <a:fillRect/>
          </a:stretch>
        </p:blipFill>
        <p:spPr bwMode="auto">
          <a:xfrm>
            <a:off x="7086599" y="3581400"/>
            <a:ext cx="902796" cy="889254"/>
          </a:xfrm>
          <a:prstGeom prst="rect">
            <a:avLst/>
          </a:prstGeom>
          <a:noFill/>
        </p:spPr>
      </p:pic>
      <p:pic>
        <p:nvPicPr>
          <p:cNvPr id="7" name="irc_mi" descr="http://www.ucsf.edu/sites/default/files/legacy_files/ucsf_sig_rgb.jpg"/>
          <p:cNvPicPr/>
          <p:nvPr/>
        </p:nvPicPr>
        <p:blipFill>
          <a:blip r:embed="rId4" cstate="print"/>
          <a:srcRect l="12012" t="11494" r="7791" b="10324"/>
          <a:stretch>
            <a:fillRect/>
          </a:stretch>
        </p:blipFill>
        <p:spPr bwMode="auto">
          <a:xfrm>
            <a:off x="5981699" y="3810000"/>
            <a:ext cx="1036320" cy="609600"/>
          </a:xfrm>
          <a:prstGeom prst="rect">
            <a:avLst/>
          </a:prstGeom>
          <a:noFill/>
          <a:ln w="9525">
            <a:noFill/>
            <a:miter lim="800000"/>
            <a:headEnd/>
            <a:tailEnd/>
          </a:ln>
        </p:spPr>
      </p:pic>
      <p:sp>
        <p:nvSpPr>
          <p:cNvPr id="8" name="Title 7"/>
          <p:cNvSpPr>
            <a:spLocks noGrp="1"/>
          </p:cNvSpPr>
          <p:nvPr>
            <p:ph type="title"/>
          </p:nvPr>
        </p:nvSpPr>
        <p:spPr>
          <a:xfrm>
            <a:off x="457200" y="1066800"/>
            <a:ext cx="8229600" cy="1143000"/>
          </a:xfrm>
        </p:spPr>
        <p:txBody>
          <a:bodyPr>
            <a:normAutofit fontScale="90000"/>
          </a:bodyPr>
          <a:lstStyle/>
          <a:p>
            <a:r>
              <a:rPr lang="en-US" dirty="0" smtClean="0"/>
              <a:t>Acting 101:</a:t>
            </a:r>
            <a:br>
              <a:rPr lang="en-US" dirty="0" smtClean="0"/>
            </a:br>
            <a:r>
              <a:rPr lang="en-US" dirty="0" smtClean="0"/>
              <a:t>Leadership, communication, </a:t>
            </a:r>
            <a:br>
              <a:rPr lang="en-US" dirty="0" smtClean="0"/>
            </a:br>
            <a:r>
              <a:rPr lang="en-US" dirty="0" smtClean="0"/>
              <a:t>and role-plays</a:t>
            </a:r>
            <a:endParaRPr lang="en-US" dirty="0"/>
          </a:p>
        </p:txBody>
      </p:sp>
    </p:spTree>
    <p:extLst>
      <p:ext uri="{BB962C8B-B14F-4D97-AF65-F5344CB8AC3E}">
        <p14:creationId xmlns:p14="http://schemas.microsoft.com/office/powerpoint/2010/main" val="1983800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Overview of Leadership Styles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798445901"/>
              </p:ext>
            </p:extLst>
          </p:nvPr>
        </p:nvGraphicFramePr>
        <p:xfrm>
          <a:off x="838200" y="1295400"/>
          <a:ext cx="7620000" cy="4572001"/>
        </p:xfrm>
        <a:graphic>
          <a:graphicData uri="http://schemas.openxmlformats.org/drawingml/2006/table">
            <a:tbl>
              <a:tblPr firstRow="1" bandRow="1">
                <a:tableStyleId>{5C22544A-7EE6-4342-B048-85BDC9FD1C3A}</a:tableStyleId>
              </a:tblPr>
              <a:tblGrid>
                <a:gridCol w="3441290">
                  <a:extLst>
                    <a:ext uri="{9D8B030D-6E8A-4147-A177-3AD203B41FA5}">
                      <a16:colId xmlns="" xmlns:a16="http://schemas.microsoft.com/office/drawing/2014/main" val="20000"/>
                    </a:ext>
                  </a:extLst>
                </a:gridCol>
                <a:gridCol w="4178710">
                  <a:extLst>
                    <a:ext uri="{9D8B030D-6E8A-4147-A177-3AD203B41FA5}">
                      <a16:colId xmlns="" xmlns:a16="http://schemas.microsoft.com/office/drawing/2014/main" val="20001"/>
                    </a:ext>
                  </a:extLst>
                </a:gridCol>
              </a:tblGrid>
              <a:tr h="653143">
                <a:tc>
                  <a:txBody>
                    <a:bodyPr/>
                    <a:lstStyle/>
                    <a:p>
                      <a:r>
                        <a:rPr lang="en-US" sz="2400" dirty="0" smtClean="0"/>
                        <a:t>Style</a:t>
                      </a:r>
                      <a:endParaRPr lang="en-US" sz="2400" dirty="0"/>
                    </a:p>
                  </a:txBody>
                  <a:tcPr/>
                </a:tc>
                <a:tc>
                  <a:txBody>
                    <a:bodyPr/>
                    <a:lstStyle/>
                    <a:p>
                      <a:r>
                        <a:rPr lang="en-US" sz="2400" dirty="0" smtClean="0"/>
                        <a:t>Illustrative</a:t>
                      </a:r>
                      <a:r>
                        <a:rPr lang="en-US" sz="2400" baseline="0" dirty="0" smtClean="0"/>
                        <a:t> Quote</a:t>
                      </a:r>
                      <a:endParaRPr lang="en-US" sz="2400" dirty="0"/>
                    </a:p>
                  </a:txBody>
                  <a:tcPr/>
                </a:tc>
                <a:extLst>
                  <a:ext uri="{0D108BD9-81ED-4DB2-BD59-A6C34878D82A}">
                    <a16:rowId xmlns="" xmlns:a16="http://schemas.microsoft.com/office/drawing/2014/main" val="10000"/>
                  </a:ext>
                </a:extLst>
              </a:tr>
              <a:tr h="653143">
                <a:tc>
                  <a:txBody>
                    <a:bodyPr/>
                    <a:lstStyle/>
                    <a:p>
                      <a:r>
                        <a:rPr lang="en-US" sz="2400" dirty="0" smtClean="0"/>
                        <a:t>Coercive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“Do what I say”</a:t>
                      </a:r>
                    </a:p>
                  </a:txBody>
                  <a:tcPr/>
                </a:tc>
                <a:extLst>
                  <a:ext uri="{0D108BD9-81ED-4DB2-BD59-A6C34878D82A}">
                    <a16:rowId xmlns="" xmlns:a16="http://schemas.microsoft.com/office/drawing/2014/main" val="10001"/>
                  </a:ext>
                </a:extLst>
              </a:tr>
              <a:tr h="653143">
                <a:tc>
                  <a:txBody>
                    <a:bodyPr/>
                    <a:lstStyle/>
                    <a:p>
                      <a:r>
                        <a:rPr lang="en-US" sz="2400" dirty="0" smtClean="0"/>
                        <a:t>Visionary</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“Come with me”</a:t>
                      </a:r>
                    </a:p>
                  </a:txBody>
                  <a:tcPr/>
                </a:tc>
                <a:extLst>
                  <a:ext uri="{0D108BD9-81ED-4DB2-BD59-A6C34878D82A}">
                    <a16:rowId xmlns="" xmlns:a16="http://schemas.microsoft.com/office/drawing/2014/main" val="10002"/>
                  </a:ext>
                </a:extLst>
              </a:tr>
              <a:tr h="653143">
                <a:tc>
                  <a:txBody>
                    <a:bodyPr/>
                    <a:lstStyle/>
                    <a:p>
                      <a:r>
                        <a:rPr lang="en-US" sz="2400" dirty="0" smtClean="0"/>
                        <a:t>Pacesetting</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“Do what I do, now”</a:t>
                      </a:r>
                    </a:p>
                  </a:txBody>
                  <a:tcPr/>
                </a:tc>
                <a:extLst>
                  <a:ext uri="{0D108BD9-81ED-4DB2-BD59-A6C34878D82A}">
                    <a16:rowId xmlns="" xmlns:a16="http://schemas.microsoft.com/office/drawing/2014/main" val="10003"/>
                  </a:ext>
                </a:extLst>
              </a:tr>
              <a:tr h="653143">
                <a:tc>
                  <a:txBody>
                    <a:bodyPr/>
                    <a:lstStyle/>
                    <a:p>
                      <a:r>
                        <a:rPr lang="en-US" sz="2400" dirty="0" smtClean="0"/>
                        <a:t>Coaching</a:t>
                      </a:r>
                      <a:endParaRPr lang="en-US" sz="2400" dirty="0"/>
                    </a:p>
                  </a:txBody>
                  <a:tcPr/>
                </a:tc>
                <a:tc>
                  <a:txBody>
                    <a:bodyPr/>
                    <a:lstStyle/>
                    <a:p>
                      <a:r>
                        <a:rPr lang="en-US" sz="2400" dirty="0" smtClean="0">
                          <a:solidFill>
                            <a:srgbClr val="000000"/>
                          </a:solidFill>
                          <a:cs typeface="Arial" charset="0"/>
                        </a:rPr>
                        <a:t>“Try this”</a:t>
                      </a:r>
                      <a:endParaRPr lang="en-US" sz="2400" dirty="0"/>
                    </a:p>
                  </a:txBody>
                  <a:tcPr/>
                </a:tc>
                <a:extLst>
                  <a:ext uri="{0D108BD9-81ED-4DB2-BD59-A6C34878D82A}">
                    <a16:rowId xmlns="" xmlns:a16="http://schemas.microsoft.com/office/drawing/2014/main" val="10004"/>
                  </a:ext>
                </a:extLst>
              </a:tr>
              <a:tr h="653143">
                <a:tc>
                  <a:txBody>
                    <a:bodyPr/>
                    <a:lstStyle/>
                    <a:p>
                      <a:r>
                        <a:rPr lang="en-US" sz="2400" dirty="0" err="1" smtClean="0"/>
                        <a:t>Affiliative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“People come first”</a:t>
                      </a:r>
                    </a:p>
                  </a:txBody>
                  <a:tcPr/>
                </a:tc>
                <a:extLst>
                  <a:ext uri="{0D108BD9-81ED-4DB2-BD59-A6C34878D82A}">
                    <a16:rowId xmlns="" xmlns:a16="http://schemas.microsoft.com/office/drawing/2014/main" val="10005"/>
                  </a:ext>
                </a:extLst>
              </a:tr>
              <a:tr h="653143">
                <a:tc>
                  <a:txBody>
                    <a:bodyPr/>
                    <a:lstStyle/>
                    <a:p>
                      <a:r>
                        <a:rPr lang="en-US" sz="2400" dirty="0" smtClean="0"/>
                        <a:t>Democratic</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“What do you think?”</a:t>
                      </a: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45558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Scenario 1: Terry</a:t>
            </a:r>
            <a:endParaRPr lang="en-US" dirty="0"/>
          </a:p>
        </p:txBody>
      </p:sp>
      <p:sp>
        <p:nvSpPr>
          <p:cNvPr id="9" name="Content Placeholder 8"/>
          <p:cNvSpPr>
            <a:spLocks noGrp="1"/>
          </p:cNvSpPr>
          <p:nvPr>
            <p:ph idx="1"/>
          </p:nvPr>
        </p:nvSpPr>
        <p:spPr/>
        <p:txBody>
          <a:bodyPr/>
          <a:lstStyle/>
          <a:p>
            <a:pPr marL="0" indent="0">
              <a:buNone/>
            </a:pPr>
            <a:r>
              <a:rPr lang="en-US" dirty="0" smtClean="0"/>
              <a:t>Terry is late (for the third time in a row) for your regular mentoring meeting. Terry has had a lot going on personally lately, and has not met the last several target dates for a paper draft and always has excuses. Terry has just shown up 13 minutes late to your meeting on one of your busiest days. </a:t>
            </a:r>
            <a:endParaRPr lang="en-US" dirty="0"/>
          </a:p>
        </p:txBody>
      </p:sp>
    </p:spTree>
    <p:extLst>
      <p:ext uri="{BB962C8B-B14F-4D97-AF65-F5344CB8AC3E}">
        <p14:creationId xmlns:p14="http://schemas.microsoft.com/office/powerpoint/2010/main" val="270212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Overview of Leadership Styles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450584577"/>
              </p:ext>
            </p:extLst>
          </p:nvPr>
        </p:nvGraphicFramePr>
        <p:xfrm>
          <a:off x="838200" y="1295400"/>
          <a:ext cx="7620000" cy="4572001"/>
        </p:xfrm>
        <a:graphic>
          <a:graphicData uri="http://schemas.openxmlformats.org/drawingml/2006/table">
            <a:tbl>
              <a:tblPr firstRow="1" bandRow="1">
                <a:tableStyleId>{5C22544A-7EE6-4342-B048-85BDC9FD1C3A}</a:tableStyleId>
              </a:tblPr>
              <a:tblGrid>
                <a:gridCol w="3441290">
                  <a:extLst>
                    <a:ext uri="{9D8B030D-6E8A-4147-A177-3AD203B41FA5}">
                      <a16:colId xmlns="" xmlns:a16="http://schemas.microsoft.com/office/drawing/2014/main" val="20000"/>
                    </a:ext>
                  </a:extLst>
                </a:gridCol>
                <a:gridCol w="4178710">
                  <a:extLst>
                    <a:ext uri="{9D8B030D-6E8A-4147-A177-3AD203B41FA5}">
                      <a16:colId xmlns="" xmlns:a16="http://schemas.microsoft.com/office/drawing/2014/main" val="20001"/>
                    </a:ext>
                  </a:extLst>
                </a:gridCol>
              </a:tblGrid>
              <a:tr h="653143">
                <a:tc>
                  <a:txBody>
                    <a:bodyPr/>
                    <a:lstStyle/>
                    <a:p>
                      <a:r>
                        <a:rPr lang="en-US" sz="2400" dirty="0" smtClean="0"/>
                        <a:t>Style</a:t>
                      </a:r>
                      <a:endParaRPr lang="en-US" sz="2400" dirty="0"/>
                    </a:p>
                  </a:txBody>
                  <a:tcPr/>
                </a:tc>
                <a:tc>
                  <a:txBody>
                    <a:bodyPr/>
                    <a:lstStyle/>
                    <a:p>
                      <a:r>
                        <a:rPr lang="en-US" sz="2400" dirty="0" smtClean="0"/>
                        <a:t>Illustrative</a:t>
                      </a:r>
                      <a:r>
                        <a:rPr lang="en-US" sz="2400" baseline="0" dirty="0" smtClean="0"/>
                        <a:t> Quote</a:t>
                      </a:r>
                      <a:endParaRPr lang="en-US" sz="2400" dirty="0"/>
                    </a:p>
                  </a:txBody>
                  <a:tcPr/>
                </a:tc>
                <a:extLst>
                  <a:ext uri="{0D108BD9-81ED-4DB2-BD59-A6C34878D82A}">
                    <a16:rowId xmlns="" xmlns:a16="http://schemas.microsoft.com/office/drawing/2014/main" val="10000"/>
                  </a:ext>
                </a:extLst>
              </a:tr>
              <a:tr h="653143">
                <a:tc>
                  <a:txBody>
                    <a:bodyPr/>
                    <a:lstStyle/>
                    <a:p>
                      <a:r>
                        <a:rPr lang="en-US" sz="2400" dirty="0" smtClean="0"/>
                        <a:t>Coercive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“Do what I say”</a:t>
                      </a:r>
                    </a:p>
                  </a:txBody>
                  <a:tcPr/>
                </a:tc>
                <a:extLst>
                  <a:ext uri="{0D108BD9-81ED-4DB2-BD59-A6C34878D82A}">
                    <a16:rowId xmlns="" xmlns:a16="http://schemas.microsoft.com/office/drawing/2014/main" val="10001"/>
                  </a:ext>
                </a:extLst>
              </a:tr>
              <a:tr h="653143">
                <a:tc>
                  <a:txBody>
                    <a:bodyPr/>
                    <a:lstStyle/>
                    <a:p>
                      <a:r>
                        <a:rPr lang="en-US" sz="2400" dirty="0" smtClean="0"/>
                        <a:t>Visionary</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“Come with me”</a:t>
                      </a:r>
                    </a:p>
                  </a:txBody>
                  <a:tcPr/>
                </a:tc>
                <a:extLst>
                  <a:ext uri="{0D108BD9-81ED-4DB2-BD59-A6C34878D82A}">
                    <a16:rowId xmlns="" xmlns:a16="http://schemas.microsoft.com/office/drawing/2014/main" val="10002"/>
                  </a:ext>
                </a:extLst>
              </a:tr>
              <a:tr h="653143">
                <a:tc>
                  <a:txBody>
                    <a:bodyPr/>
                    <a:lstStyle/>
                    <a:p>
                      <a:r>
                        <a:rPr lang="en-US" sz="2400" dirty="0" smtClean="0"/>
                        <a:t>Pacesetting</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“Do what I do, now”</a:t>
                      </a:r>
                    </a:p>
                  </a:txBody>
                  <a:tcPr/>
                </a:tc>
                <a:extLst>
                  <a:ext uri="{0D108BD9-81ED-4DB2-BD59-A6C34878D82A}">
                    <a16:rowId xmlns="" xmlns:a16="http://schemas.microsoft.com/office/drawing/2014/main" val="10003"/>
                  </a:ext>
                </a:extLst>
              </a:tr>
              <a:tr h="653143">
                <a:tc>
                  <a:txBody>
                    <a:bodyPr/>
                    <a:lstStyle/>
                    <a:p>
                      <a:r>
                        <a:rPr lang="en-US" sz="2400" dirty="0" smtClean="0"/>
                        <a:t>Coaching</a:t>
                      </a:r>
                      <a:endParaRPr lang="en-US" sz="2400" dirty="0"/>
                    </a:p>
                  </a:txBody>
                  <a:tcPr/>
                </a:tc>
                <a:tc>
                  <a:txBody>
                    <a:bodyPr/>
                    <a:lstStyle/>
                    <a:p>
                      <a:r>
                        <a:rPr lang="en-US" sz="2400" dirty="0" smtClean="0">
                          <a:solidFill>
                            <a:srgbClr val="000000"/>
                          </a:solidFill>
                          <a:cs typeface="Arial" charset="0"/>
                        </a:rPr>
                        <a:t>“Try this”</a:t>
                      </a:r>
                      <a:endParaRPr lang="en-US" sz="2400" dirty="0"/>
                    </a:p>
                  </a:txBody>
                  <a:tcPr/>
                </a:tc>
                <a:extLst>
                  <a:ext uri="{0D108BD9-81ED-4DB2-BD59-A6C34878D82A}">
                    <a16:rowId xmlns="" xmlns:a16="http://schemas.microsoft.com/office/drawing/2014/main" val="10004"/>
                  </a:ext>
                </a:extLst>
              </a:tr>
              <a:tr h="653143">
                <a:tc>
                  <a:txBody>
                    <a:bodyPr/>
                    <a:lstStyle/>
                    <a:p>
                      <a:r>
                        <a:rPr lang="en-US" sz="2400" dirty="0" err="1" smtClean="0"/>
                        <a:t>Affiliative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“People come first”</a:t>
                      </a:r>
                    </a:p>
                  </a:txBody>
                  <a:tcPr/>
                </a:tc>
                <a:extLst>
                  <a:ext uri="{0D108BD9-81ED-4DB2-BD59-A6C34878D82A}">
                    <a16:rowId xmlns="" xmlns:a16="http://schemas.microsoft.com/office/drawing/2014/main" val="10005"/>
                  </a:ext>
                </a:extLst>
              </a:tr>
              <a:tr h="653143">
                <a:tc>
                  <a:txBody>
                    <a:bodyPr/>
                    <a:lstStyle/>
                    <a:p>
                      <a:r>
                        <a:rPr lang="en-US" sz="2400" dirty="0" smtClean="0"/>
                        <a:t>Democratic</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cs typeface="Arial" charset="0"/>
                        </a:rPr>
                        <a:t>“What do you think?”</a:t>
                      </a: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38403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Scenario 2: Casey </a:t>
            </a:r>
            <a:endParaRPr lang="en-US" dirty="0"/>
          </a:p>
        </p:txBody>
      </p:sp>
      <p:sp>
        <p:nvSpPr>
          <p:cNvPr id="9" name="Content Placeholder 8"/>
          <p:cNvSpPr>
            <a:spLocks noGrp="1"/>
          </p:cNvSpPr>
          <p:nvPr>
            <p:ph idx="1"/>
          </p:nvPr>
        </p:nvSpPr>
        <p:spPr>
          <a:xfrm>
            <a:off x="457200" y="1219200"/>
            <a:ext cx="8305800" cy="4648200"/>
          </a:xfrm>
        </p:spPr>
        <p:txBody>
          <a:bodyPr>
            <a:normAutofit fontScale="92500" lnSpcReduction="10000"/>
          </a:bodyPr>
          <a:lstStyle/>
          <a:p>
            <a:pPr marL="0" indent="0">
              <a:buNone/>
            </a:pPr>
            <a:r>
              <a:rPr lang="en-US" dirty="0"/>
              <a:t>You hold a monthly group mentoring meeting in which your mentees take turns reading and providing feedback on each others’ grant proposals and manuscripts. One of your mentees, Casey, provides particularly abrasive feedback on the proposals, often without any merit to </a:t>
            </a:r>
            <a:r>
              <a:rPr lang="en-US" dirty="0" smtClean="0"/>
              <a:t>the </a:t>
            </a:r>
            <a:r>
              <a:rPr lang="en-US" dirty="0"/>
              <a:t>comments. </a:t>
            </a:r>
            <a:r>
              <a:rPr lang="en-US" dirty="0" smtClean="0"/>
              <a:t>Casey </a:t>
            </a:r>
            <a:r>
              <a:rPr lang="en-US" dirty="0"/>
              <a:t>seems invested in tearing others down </a:t>
            </a:r>
            <a:r>
              <a:rPr lang="en-US" dirty="0" smtClean="0"/>
              <a:t>in spite of having not </a:t>
            </a:r>
            <a:r>
              <a:rPr lang="en-US" dirty="0"/>
              <a:t>prepared material for this meeting for several months (missing </a:t>
            </a:r>
            <a:r>
              <a:rPr lang="en-US" dirty="0" smtClean="0"/>
              <a:t>the session for Casey’s own review).</a:t>
            </a:r>
            <a:r>
              <a:rPr lang="en-US" dirty="0"/>
              <a:t>  You are now meeting with Casey one-on-one to address this. </a:t>
            </a:r>
          </a:p>
        </p:txBody>
      </p:sp>
    </p:spTree>
    <p:extLst>
      <p:ext uri="{BB962C8B-B14F-4D97-AF65-F5344CB8AC3E}">
        <p14:creationId xmlns:p14="http://schemas.microsoft.com/office/powerpoint/2010/main" val="1247650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Acting 101: Leadership, communication,  and role-plays</vt:lpstr>
      <vt:lpstr>Overview of Leadership Styles</vt:lpstr>
      <vt:lpstr>Scenario 1: Terry</vt:lpstr>
      <vt:lpstr>Overview of Leadership Styles</vt:lpstr>
      <vt:lpstr>Scenario 2: Casey </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Acting 101: Leadership, communication,  and role-plays</dc:title>
  <dc:creator>May, Stephen</dc:creator>
  <cp:lastModifiedBy>May, Stephen</cp:lastModifiedBy>
  <cp:revision>1</cp:revision>
  <dcterms:created xsi:type="dcterms:W3CDTF">2017-02-02T16:31:14Z</dcterms:created>
  <dcterms:modified xsi:type="dcterms:W3CDTF">2017-02-02T16:31:34Z</dcterms:modified>
</cp:coreProperties>
</file>